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98" r:id="rId3"/>
    <p:sldId id="293" r:id="rId4"/>
    <p:sldId id="301" r:id="rId5"/>
    <p:sldId id="302" r:id="rId6"/>
    <p:sldId id="303" r:id="rId7"/>
    <p:sldId id="307" r:id="rId8"/>
    <p:sldId id="311" r:id="rId9"/>
    <p:sldId id="312" r:id="rId10"/>
    <p:sldId id="313" r:id="rId11"/>
    <p:sldId id="304" r:id="rId12"/>
    <p:sldId id="305" r:id="rId13"/>
    <p:sldId id="299" r:id="rId14"/>
    <p:sldId id="283" r:id="rId15"/>
    <p:sldId id="292" r:id="rId16"/>
    <p:sldId id="282" r:id="rId17"/>
    <p:sldId id="294" r:id="rId18"/>
    <p:sldId id="310" r:id="rId19"/>
    <p:sldId id="284" r:id="rId20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22"/>
    </p:embeddedFont>
    <p:embeddedFont>
      <p:font typeface="Gill Sans" panose="020B0604020202020204" charset="0"/>
      <p:regular r:id="rId23"/>
      <p:bold r:id="rId24"/>
    </p:embeddedFont>
    <p:embeddedFont>
      <p:font typeface="Proxima Nova" panose="020B0604020202020204" charset="0"/>
      <p:regular r:id="rId25"/>
      <p:bold r:id="rId26"/>
      <p:italic r:id="rId27"/>
      <p:boldItalic r:id="rId28"/>
    </p:embeddedFont>
    <p:embeddedFont>
      <p:font typeface="Roboto" panose="020B0604020202020204" charset="0"/>
      <p:regular r:id="rId29"/>
      <p:bold r:id="rId30"/>
      <p:italic r:id="rId31"/>
      <p:boldItalic r:id="rId32"/>
    </p:embeddedFont>
    <p:embeddedFont>
      <p:font typeface="Rockwell" panose="02060603020205020403" pitchFamily="18" charset="0"/>
      <p:regular r:id="rId33"/>
      <p:bold r:id="rId34"/>
      <p:italic r:id="rId35"/>
      <p:boldItalic r:id="rId36"/>
    </p:embeddedFont>
    <p:embeddedFont>
      <p:font typeface="Wingdings 2" panose="05020102010507070707" pitchFamily="18" charset="2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1E42"/>
    <a:srgbClr val="BF0D3E"/>
    <a:srgbClr val="3F7F00"/>
    <a:srgbClr val="FFFF00"/>
    <a:srgbClr val="578FEC"/>
    <a:srgbClr val="000000"/>
    <a:srgbClr val="7F3F00"/>
    <a:srgbClr val="394D92"/>
    <a:srgbClr val="FF514A"/>
    <a:srgbClr val="FE4D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5" autoAdjust="0"/>
    <p:restoredTop sz="94699"/>
  </p:normalViewPr>
  <p:slideViewPr>
    <p:cSldViewPr snapToGrid="0">
      <p:cViewPr varScale="1">
        <p:scale>
          <a:sx n="100" d="100"/>
          <a:sy n="100" d="100"/>
        </p:scale>
        <p:origin x="48" y="8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/Relationships>
</file>

<file path=ppt/media/audio1.wav>
</file>

<file path=ppt/media/audio2.wav>
</file>

<file path=ppt/media/audio3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9576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4361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5010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29672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87211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7683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2068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145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889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2157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1094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27555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601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9394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7473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0108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916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50031" y="1078260"/>
            <a:ext cx="8643900" cy="17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8925" tIns="58925" rIns="58925" bIns="58925" anchor="b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250031" y="2779365"/>
            <a:ext cx="86439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8925" tIns="58925" rIns="58925" bIns="58925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2000"/>
              <a:buFont typeface="Gill Sans"/>
              <a:buChar char="•"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2000"/>
              <a:buFont typeface="Gill Sans"/>
              <a:buChar char="•"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2000"/>
              <a:buFont typeface="Gill Sans"/>
              <a:buChar char="•"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2000"/>
              <a:buFont typeface="Gill Sans"/>
              <a:buChar char="•"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750" tIns="32750" rIns="32750" bIns="3275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457200" y="20574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82275" rIns="82275" bIns="82275" anchor="t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82275" rIns="82275" bIns="82275" anchor="t" anchorCtr="0">
            <a:noAutofit/>
          </a:bodyPr>
          <a:lstStyle>
            <a:lvl1pPr marL="457200" marR="0" lvl="0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602503" y="4732020"/>
            <a:ext cx="247200" cy="1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82588" y="0"/>
            <a:ext cx="82263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381000" y="797719"/>
            <a:ext cx="8410500" cy="40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75" tIns="45675" rIns="91375" bIns="45675" anchor="t" anchorCtr="0">
            <a:noAutofit/>
          </a:bodyPr>
          <a:lstStyle>
            <a:lvl1pPr marL="457200" lvl="0" indent="-35433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98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645525" y="4941094"/>
            <a:ext cx="498600" cy="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34061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audio" Target="../media/audio3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oodbat">
            <a:hlinkClick r:id="" action="ppaction://media"/>
            <a:extLst>
              <a:ext uri="{FF2B5EF4-FFF2-40B4-BE49-F238E27FC236}">
                <a16:creationId xmlns:a16="http://schemas.microsoft.com/office/drawing/2014/main" id="{496FC4D8-D01C-4E01-8B3C-C2C19775E7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4475" y="4632267"/>
            <a:ext cx="347663" cy="34766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C87FD3E-9D36-45C8-9C79-942BFD793EF0}"/>
              </a:ext>
            </a:extLst>
          </p:cNvPr>
          <p:cNvSpPr/>
          <p:nvPr/>
        </p:nvSpPr>
        <p:spPr>
          <a:xfrm>
            <a:off x="1" y="1"/>
            <a:ext cx="9144000" cy="5143500"/>
          </a:xfrm>
          <a:prstGeom prst="rect">
            <a:avLst/>
          </a:prstGeom>
          <a:blipFill dpi="0" rotWithShape="1">
            <a:blip r:embed="rId6">
              <a:alphaModFix amt="8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Google Shape;66;p16"/>
          <p:cNvSpPr txBox="1"/>
          <p:nvPr/>
        </p:nvSpPr>
        <p:spPr>
          <a:xfrm>
            <a:off x="0" y="0"/>
            <a:ext cx="9144000" cy="21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400" b="1" i="1" dirty="0">
                <a:ln w="9525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The Slot-</a:t>
            </a:r>
            <a:r>
              <a:rPr lang="en-US" sz="4400" b="1" i="1" dirty="0" err="1">
                <a:ln w="9525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ification</a:t>
            </a:r>
            <a:r>
              <a:rPr lang="en-US" sz="4400" b="1" i="1" dirty="0">
                <a:ln w="9525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 of Baseball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3200" b="1" i="1" u="none" strike="noStrike" cap="none" dirty="0">
                <a:ln w="9525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Predicting the next pitch in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3200" b="1" i="1" u="none" strike="noStrike" cap="none" dirty="0">
                <a:ln w="9525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America’s Pastime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2400" b="1" i="1" u="none" strike="noStrike" cap="none" dirty="0">
                <a:ln w="9525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Joe Buzzelli</a:t>
            </a:r>
            <a:endParaRPr sz="2400" b="1" i="0" u="none" strike="noStrike" cap="none" dirty="0">
              <a:ln w="9525"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Rockwell" panose="02060603020205020403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67" name="Google Shape;67;p16"/>
          <p:cNvSpPr txBox="1"/>
          <p:nvPr/>
        </p:nvSpPr>
        <p:spPr>
          <a:xfrm>
            <a:off x="7147846" y="4683228"/>
            <a:ext cx="1694817" cy="34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4800"/>
            </a:pPr>
            <a:r>
              <a:rPr lang="en-US" sz="1800" b="1" i="1" dirty="0">
                <a:ln w="9525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" panose="02060603020205020403" pitchFamily="18" charset="0"/>
                <a:cs typeface="Times New Roman" panose="02020603050405020304" pitchFamily="18" charset="0"/>
                <a:sym typeface="Roboto"/>
              </a:rPr>
              <a:t>May 28</a:t>
            </a:r>
            <a:r>
              <a:rPr lang="en" sz="1800" b="1" i="1" dirty="0">
                <a:ln w="9525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" panose="02060603020205020403" pitchFamily="18" charset="0"/>
                <a:cs typeface="Times New Roman" panose="02020603050405020304" pitchFamily="18" charset="0"/>
                <a:sym typeface="Roboto"/>
              </a:rPr>
              <a:t>, 2020</a:t>
            </a:r>
            <a:endParaRPr sz="1800" b="1" i="1" dirty="0">
              <a:ln w="9525"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Rockwell" panose="02060603020205020403" pitchFamily="18" charset="0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6113423-7B02-4F75-870E-99418FB56B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5903" y="2289068"/>
            <a:ext cx="2532194" cy="25170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55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955"/>
                            </p:stCondLst>
                            <p:childTnLst>
                              <p:par>
                                <p:cTn id="13" presetID="26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i="0" u="none" strike="noStrike" cap="none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Model performs worse with movement pitches</a:t>
            </a:r>
            <a:endParaRPr sz="220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10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34D97E-F3A1-4C85-86CC-E821850947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5589" y="1809419"/>
            <a:ext cx="5912822" cy="3136392"/>
          </a:xfrm>
          <a:prstGeom prst="rect">
            <a:avLst/>
          </a:prstGeom>
        </p:spPr>
      </p:pic>
      <p:sp>
        <p:nvSpPr>
          <p:cNvPr id="11" name="Google Shape;75;p17">
            <a:extLst>
              <a:ext uri="{FF2B5EF4-FFF2-40B4-BE49-F238E27FC236}">
                <a16:creationId xmlns:a16="http://schemas.microsoft.com/office/drawing/2014/main" id="{C519692B-521D-400B-90C5-1078C587DF35}"/>
              </a:ext>
            </a:extLst>
          </p:cNvPr>
          <p:cNvSpPr txBox="1"/>
          <p:nvPr/>
        </p:nvSpPr>
        <p:spPr>
          <a:xfrm>
            <a:off x="430250" y="1462724"/>
            <a:ext cx="8025300" cy="693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Model predicts pitches better for 131 or 373 (</a:t>
            </a:r>
            <a:r>
              <a:rPr lang="en-US" sz="1800" b="1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35.1%</a:t>
            </a: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)</a:t>
            </a: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80909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i="0" u="none" strike="noStrike" cap="none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Final model performance… it’s complicated</a:t>
            </a:r>
            <a:endParaRPr sz="220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3"/>
            <a:ext cx="8025300" cy="2271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The final model’s performance…depends</a:t>
            </a: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Predicting the pitch from a MLB pitcher is difficult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Some pitchers purposefully attempt to disrupt their own tendencies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Other pitchers just throw one pitch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Additional analysis is required across 373 pitchers as to why the model performs better than some pitchers than others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11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0E5DF5-B156-4075-9307-3585F9D67B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71" b="12433"/>
          <a:stretch/>
        </p:blipFill>
        <p:spPr>
          <a:xfrm>
            <a:off x="3056278" y="3629276"/>
            <a:ext cx="2990428" cy="14532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CD6012-B5CE-434E-893F-FA7C157E80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983" r="12937"/>
          <a:stretch/>
        </p:blipFill>
        <p:spPr>
          <a:xfrm>
            <a:off x="2028230" y="3916250"/>
            <a:ext cx="1670957" cy="12531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A51DB7-0BEE-428D-B0C5-E5C1AE5ED4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2939" y="3872405"/>
            <a:ext cx="1044630" cy="125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477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Future improvements</a:t>
            </a:r>
            <a:endParaRPr sz="220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2"/>
            <a:ext cx="8025300" cy="3200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Investigating a cluster analysis on pitchers to explore correlations between grouping and appropriate models</a:t>
            </a: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Model on a pitcher/batter basis rather then modeling in the aggregate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Will yield 59,952 models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Create new features to include the prior pitch types and most frequent pitch type per situation for every pitcher/batter combination</a:t>
            </a: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More research into how MLB pitchers strategize specifically as it relates to pitch selection and how often these strategies are changed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12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88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E88227-7AAE-4108-8358-2EDF3E3130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9BC077-BE5F-46FE-BCBA-4BB2C9A4FC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77"/>
          <a:stretch/>
        </p:blipFill>
        <p:spPr>
          <a:xfrm>
            <a:off x="0" y="-1"/>
            <a:ext cx="9142436" cy="5143501"/>
          </a:xfrm>
          <a:prstGeom prst="rect">
            <a:avLst/>
          </a:prstGeom>
        </p:spPr>
      </p:pic>
      <p:sp>
        <p:nvSpPr>
          <p:cNvPr id="9" name="Google Shape;66;p16">
            <a:extLst>
              <a:ext uri="{FF2B5EF4-FFF2-40B4-BE49-F238E27FC236}">
                <a16:creationId xmlns:a16="http://schemas.microsoft.com/office/drawing/2014/main" id="{65365A88-1E80-4572-9BCF-88DFF05741D1}"/>
              </a:ext>
            </a:extLst>
          </p:cNvPr>
          <p:cNvSpPr txBox="1"/>
          <p:nvPr/>
        </p:nvSpPr>
        <p:spPr>
          <a:xfrm>
            <a:off x="3810000" y="0"/>
            <a:ext cx="5333999" cy="21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3000" b="1" i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Thank you for your time…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lang="en-US" sz="3000" b="1" i="1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  <a:latin typeface="Rockwell" panose="02060603020205020403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3000" b="1" i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I’ll be happy to …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3000" b="1" i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	Field any questions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lang="en-US" sz="3000" b="1" i="1" u="none" strike="noStrike" cap="none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  <a:latin typeface="Rockwell" panose="02060603020205020403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2800" b="1" i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Joe </a:t>
            </a:r>
            <a:r>
              <a:rPr lang="en-US" sz="2800" b="1" i="1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Buzzelli</a:t>
            </a:r>
            <a:endParaRPr lang="en-US" sz="2800" b="1" i="1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  <a:latin typeface="Rockwell" panose="02060603020205020403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lvl="0">
              <a:buSzPts val="4800"/>
            </a:pPr>
            <a:r>
              <a:rPr lang="en-US" sz="2800" b="1" i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linkedin.com/in/</a:t>
            </a:r>
            <a:r>
              <a:rPr lang="en-US" sz="2800" b="1" i="1" dirty="0" err="1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joebuzzelli</a:t>
            </a:r>
            <a:r>
              <a:rPr lang="en-US" sz="2800" b="1" i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/</a:t>
            </a:r>
          </a:p>
          <a:p>
            <a:pPr lvl="0">
              <a:buSzPts val="4800"/>
            </a:pPr>
            <a:endParaRPr lang="en-US" sz="2800" b="1" i="1" u="none" strike="noStrike" cap="none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  <a:latin typeface="Rockwell" panose="02060603020205020403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22491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/>
          <p:nvPr/>
        </p:nvSpPr>
        <p:spPr>
          <a:xfrm flipH="1">
            <a:off x="-150" y="0"/>
            <a:ext cx="4610700" cy="5143500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4"/>
          <p:cNvSpPr txBox="1"/>
          <p:nvPr/>
        </p:nvSpPr>
        <p:spPr>
          <a:xfrm>
            <a:off x="393475" y="1369200"/>
            <a:ext cx="4002300" cy="24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200" b="1" dirty="0">
                <a:solidFill>
                  <a:srgbClr val="FFFFFF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Appendix</a:t>
            </a:r>
            <a:endParaRPr sz="2400" b="1" dirty="0">
              <a:solidFill>
                <a:srgbClr val="FFFFFF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24"/>
          <p:cNvSpPr/>
          <p:nvPr/>
        </p:nvSpPr>
        <p:spPr>
          <a:xfrm>
            <a:off x="145050" y="4687900"/>
            <a:ext cx="146100" cy="342600"/>
          </a:xfrm>
          <a:prstGeom prst="parallelogram">
            <a:avLst>
              <a:gd name="adj" fmla="val 6476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4"/>
          <p:cNvSpPr/>
          <p:nvPr/>
        </p:nvSpPr>
        <p:spPr>
          <a:xfrm>
            <a:off x="247375" y="4687900"/>
            <a:ext cx="146100" cy="342600"/>
          </a:xfrm>
          <a:prstGeom prst="parallelogram">
            <a:avLst>
              <a:gd name="adj" fmla="val 6476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9" name="Picture 6" descr="EU sanctions target mobile phone Syriatel - Economy - Business ...">
            <a:extLst>
              <a:ext uri="{FF2B5EF4-FFF2-40B4-BE49-F238E27FC236}">
                <a16:creationId xmlns:a16="http://schemas.microsoft.com/office/drawing/2014/main" id="{057C8F69-C7F7-44F0-8FCE-822B30815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165" y="46151"/>
            <a:ext cx="784769" cy="466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2678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7F9063F2-7DF6-4C43-81C5-25CDA4A324AB}"/>
              </a:ext>
            </a:extLst>
          </p:cNvPr>
          <p:cNvGraphicFramePr>
            <a:graphicFrameLocks noGrp="1"/>
          </p:cNvGraphicFramePr>
          <p:nvPr/>
        </p:nvGraphicFramePr>
        <p:xfrm>
          <a:off x="403202" y="1149711"/>
          <a:ext cx="8337595" cy="36761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16278">
                  <a:extLst>
                    <a:ext uri="{9D8B030D-6E8A-4147-A177-3AD203B41FA5}">
                      <a16:colId xmlns:a16="http://schemas.microsoft.com/office/drawing/2014/main" val="2332686072"/>
                    </a:ext>
                  </a:extLst>
                </a:gridCol>
                <a:gridCol w="2240439">
                  <a:extLst>
                    <a:ext uri="{9D8B030D-6E8A-4147-A177-3AD203B41FA5}">
                      <a16:colId xmlns:a16="http://schemas.microsoft.com/office/drawing/2014/main" val="530866478"/>
                    </a:ext>
                  </a:extLst>
                </a:gridCol>
                <a:gridCol w="2240439">
                  <a:extLst>
                    <a:ext uri="{9D8B030D-6E8A-4147-A177-3AD203B41FA5}">
                      <a16:colId xmlns:a16="http://schemas.microsoft.com/office/drawing/2014/main" val="2650784803"/>
                    </a:ext>
                  </a:extLst>
                </a:gridCol>
                <a:gridCol w="2240439">
                  <a:extLst>
                    <a:ext uri="{9D8B030D-6E8A-4147-A177-3AD203B41FA5}">
                      <a16:colId xmlns:a16="http://schemas.microsoft.com/office/drawing/2014/main" val="1688540406"/>
                    </a:ext>
                  </a:extLst>
                </a:gridCol>
              </a:tblGrid>
              <a:tr h="511431">
                <a:tc>
                  <a:txBody>
                    <a:bodyPr/>
                    <a:lstStyle/>
                    <a:p>
                      <a:endParaRPr lang="en-US" sz="12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Rockwell" panose="02060603020205020403" pitchFamily="18" charset="0"/>
                      </a:endParaRPr>
                    </a:p>
                  </a:txBody>
                  <a:tcPr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1E4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Rockwell" panose="02060603020205020403" pitchFamily="18" charset="0"/>
                        </a:rPr>
                        <a:t>Traditional Gambling</a:t>
                      </a:r>
                    </a:p>
                  </a:txBody>
                  <a:tcPr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1E4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Rockwell" panose="02060603020205020403" pitchFamily="18" charset="0"/>
                        </a:rPr>
                        <a:t>In-Running</a:t>
                      </a:r>
                    </a:p>
                  </a:txBody>
                  <a:tcPr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1E4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Rockwell" panose="02060603020205020403" pitchFamily="18" charset="0"/>
                        </a:rPr>
                        <a:t>Slot-</a:t>
                      </a:r>
                      <a:r>
                        <a:rPr lang="en-US" sz="12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Rockwell" panose="02060603020205020403" pitchFamily="18" charset="0"/>
                        </a:rPr>
                        <a:t>ification</a:t>
                      </a:r>
                      <a:endParaRPr lang="en-US" sz="12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Rockwell" panose="02060603020205020403" pitchFamily="18" charset="0"/>
                      </a:endParaRPr>
                    </a:p>
                  </a:txBody>
                  <a:tcPr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1E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255063"/>
                  </a:ext>
                </a:extLst>
              </a:tr>
              <a:tr h="598528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Description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ockwell" panose="02060603020205020403" pitchFamily="18" charset="0"/>
                        </a:rPr>
                        <a:t>Based on the final result of the game (winner or total score)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ockwell" panose="02060603020205020403" pitchFamily="18" charset="0"/>
                        </a:rPr>
                        <a:t>Based on the outcome of each hitter’s at bat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ockwell" panose="02060603020205020403" pitchFamily="18" charset="0"/>
                        </a:rPr>
                        <a:t>Based on the type of each pitch in a game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6808585"/>
                  </a:ext>
                </a:extLst>
              </a:tr>
              <a:tr h="598528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Transactions per MLB season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Rockwell" panose="02060603020205020403" pitchFamily="18" charset="0"/>
                        </a:rPr>
                        <a:t>162</a:t>
                      </a:r>
                      <a:r>
                        <a:rPr lang="en-US" sz="1200" dirty="0">
                          <a:latin typeface="Rockwell" panose="02060603020205020403" pitchFamily="18" charset="0"/>
                        </a:rPr>
                        <a:t> games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ckwell" panose="02060603020205020403" pitchFamily="18" charset="0"/>
                          <a:cs typeface="Roboto"/>
                          <a:sym typeface="Roboto"/>
                        </a:rPr>
                        <a:t>10,692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ckwell" panose="02060603020205020403" pitchFamily="18" charset="0"/>
                          <a:cs typeface="Roboto"/>
                          <a:sym typeface="Roboto"/>
                        </a:rPr>
                        <a:t> at bats per season (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Rockwell" panose="02060603020205020403" pitchFamily="18" charset="0"/>
                          <a:cs typeface="Roboto"/>
                          <a:sym typeface="Roboto"/>
                        </a:rPr>
                        <a:t>33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ckwell" panose="02060603020205020403" pitchFamily="18" charset="0"/>
                          <a:cs typeface="Roboto"/>
                          <a:sym typeface="Roboto"/>
                        </a:rPr>
                        <a:t> per game per team)</a:t>
                      </a:r>
                      <a:endParaRPr lang="en-US" sz="1200" dirty="0">
                        <a:latin typeface="Rockwell" panose="02060603020205020403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Rockwell" panose="02060603020205020403" pitchFamily="18" charset="0"/>
                        </a:rPr>
                        <a:t>40,630</a:t>
                      </a:r>
                      <a:r>
                        <a:rPr lang="en-US" sz="1200" dirty="0">
                          <a:latin typeface="Rockwell" panose="02060603020205020403" pitchFamily="18" charset="0"/>
                        </a:rPr>
                        <a:t> pitches per season (</a:t>
                      </a:r>
                      <a:r>
                        <a:rPr lang="en-US" sz="1200" b="1" dirty="0">
                          <a:latin typeface="Rockwell" panose="02060603020205020403" pitchFamily="18" charset="0"/>
                        </a:rPr>
                        <a:t>3.8</a:t>
                      </a:r>
                      <a:r>
                        <a:rPr lang="en-US" sz="1200" dirty="0">
                          <a:latin typeface="Rockwell" panose="02060603020205020403" pitchFamily="18" charset="0"/>
                        </a:rPr>
                        <a:t> pitches per at bat)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8652931"/>
                  </a:ext>
                </a:extLst>
              </a:tr>
              <a:tr h="598528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Percent increase from baseline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Rockwell" panose="02060603020205020403" pitchFamily="18" charset="0"/>
                        </a:rPr>
                        <a:t>-%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Rockwell" panose="02060603020205020403" pitchFamily="18" charset="0"/>
                        </a:rPr>
                        <a:t>6,500%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Rockwell" panose="02060603020205020403" pitchFamily="18" charset="0"/>
                        </a:rPr>
                        <a:t>24,980%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134785"/>
                  </a:ext>
                </a:extLst>
              </a:tr>
              <a:tr h="1327623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Potential transactions </a:t>
                      </a:r>
                    </a:p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(not to scale)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763524"/>
                  </a:ext>
                </a:extLst>
              </a:tr>
            </a:tbl>
          </a:graphicData>
        </a:graphic>
      </p:graphicFrame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The Slot-</a:t>
            </a:r>
            <a:r>
              <a:rPr lang="en-US" sz="2200" dirty="0" err="1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ification</a:t>
            </a: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 of the MLB increases transactions by </a:t>
            </a:r>
            <a:r>
              <a:rPr lang="en-US" sz="2200" b="1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24,980%</a:t>
            </a:r>
            <a:endParaRPr sz="2200" b="1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15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A81EC0-185F-4796-8EFC-2ADC18423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2B3C8B1-59D0-4CFE-82FA-E917A3F94B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354" b="15716"/>
          <a:stretch/>
        </p:blipFill>
        <p:spPr>
          <a:xfrm>
            <a:off x="2574783" y="3838975"/>
            <a:ext cx="915000" cy="65816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4D12889-A8B8-450D-AD3A-C4BC4D9153AA}"/>
              </a:ext>
            </a:extLst>
          </p:cNvPr>
          <p:cNvGrpSpPr/>
          <p:nvPr/>
        </p:nvGrpSpPr>
        <p:grpSpPr>
          <a:xfrm>
            <a:off x="4485753" y="3699253"/>
            <a:ext cx="1803314" cy="939270"/>
            <a:chOff x="4485753" y="3730298"/>
            <a:chExt cx="1803314" cy="93927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796D21A-2E8C-4081-AAC6-753A3B2EF0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354" b="15716"/>
            <a:stretch/>
          </p:blipFill>
          <p:spPr>
            <a:xfrm>
              <a:off x="5374067" y="3730299"/>
              <a:ext cx="915000" cy="65816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1477066-A070-4D51-BEE0-DBC99FC817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354" b="15716"/>
            <a:stretch/>
          </p:blipFill>
          <p:spPr>
            <a:xfrm>
              <a:off x="4485753" y="3730298"/>
              <a:ext cx="915000" cy="65816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9C6E8A0-C53C-45E0-8556-60EE804C60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354" b="15716"/>
            <a:stretch/>
          </p:blipFill>
          <p:spPr>
            <a:xfrm>
              <a:off x="4916567" y="4011407"/>
              <a:ext cx="915000" cy="658161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287BD16-D30C-46B3-9610-197EB4C49D7B}"/>
              </a:ext>
            </a:extLst>
          </p:cNvPr>
          <p:cNvGrpSpPr/>
          <p:nvPr/>
        </p:nvGrpSpPr>
        <p:grpSpPr>
          <a:xfrm>
            <a:off x="6845427" y="3465456"/>
            <a:ext cx="1719044" cy="1406865"/>
            <a:chOff x="6845427" y="3465456"/>
            <a:chExt cx="1719044" cy="140686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84DC807-4DCC-4E0A-B7A3-8B0A1B20E0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354" b="15716"/>
            <a:stretch/>
          </p:blipFill>
          <p:spPr>
            <a:xfrm>
              <a:off x="7571396" y="3467124"/>
              <a:ext cx="915000" cy="65816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0437B82-6440-49FC-A930-2D3F052304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354" b="15716"/>
            <a:stretch/>
          </p:blipFill>
          <p:spPr>
            <a:xfrm>
              <a:off x="6845427" y="3465456"/>
              <a:ext cx="915000" cy="658161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FB1B6AE-E65C-4538-9118-6F256DB5A0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354" b="15716"/>
            <a:stretch/>
          </p:blipFill>
          <p:spPr>
            <a:xfrm>
              <a:off x="7585044" y="3710772"/>
              <a:ext cx="915000" cy="65816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B5661E1-6054-4EC7-9D36-7CB35DD7CE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354" b="15716"/>
            <a:stretch/>
          </p:blipFill>
          <p:spPr>
            <a:xfrm>
              <a:off x="7585044" y="3945090"/>
              <a:ext cx="915000" cy="65816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181207A-BEDC-4166-AEAD-F5B62D88B8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354" b="15716"/>
            <a:stretch/>
          </p:blipFill>
          <p:spPr>
            <a:xfrm>
              <a:off x="6847183" y="3682327"/>
              <a:ext cx="915000" cy="65816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F15D431-E182-40E3-84FF-72EF650165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354" b="15716"/>
            <a:stretch/>
          </p:blipFill>
          <p:spPr>
            <a:xfrm>
              <a:off x="6853593" y="3918122"/>
              <a:ext cx="915000" cy="65816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DA86385-6E48-4D15-B997-E21FE4C9E0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354" b="15716"/>
            <a:stretch/>
          </p:blipFill>
          <p:spPr>
            <a:xfrm>
              <a:off x="6860831" y="4168056"/>
              <a:ext cx="915000" cy="65816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EF8AD82D-021F-43D3-901C-F18BD2FAA6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2354" b="15716"/>
            <a:stretch/>
          </p:blipFill>
          <p:spPr>
            <a:xfrm>
              <a:off x="7649471" y="4214160"/>
              <a:ext cx="915000" cy="6581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85772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MLB’s </a:t>
            </a:r>
            <a:r>
              <a:rPr lang="en-US" sz="2200" dirty="0" err="1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PITCHf</a:t>
            </a: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/x provides exhaustive data for Slot-</a:t>
            </a:r>
            <a:r>
              <a:rPr lang="en-US" sz="2200" dirty="0" err="1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ification</a:t>
            </a: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 </a:t>
            </a:r>
            <a:endParaRPr sz="2200" b="1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4"/>
            <a:ext cx="8025300" cy="395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Data elements sourced from Baseball Savant at baseballsavant.mlb.com</a:t>
            </a: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  <a:p>
            <a:pPr lvl="1">
              <a:buSzPts val="1800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16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3D72D84D-60BE-4DE0-B136-F0BFAA8FF2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419097"/>
              </p:ext>
            </p:extLst>
          </p:nvPr>
        </p:nvGraphicFramePr>
        <p:xfrm>
          <a:off x="464698" y="1812744"/>
          <a:ext cx="8214603" cy="30654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56231">
                  <a:extLst>
                    <a:ext uri="{9D8B030D-6E8A-4147-A177-3AD203B41FA5}">
                      <a16:colId xmlns:a16="http://schemas.microsoft.com/office/drawing/2014/main" val="2874981955"/>
                    </a:ext>
                  </a:extLst>
                </a:gridCol>
                <a:gridCol w="1886124">
                  <a:extLst>
                    <a:ext uri="{9D8B030D-6E8A-4147-A177-3AD203B41FA5}">
                      <a16:colId xmlns:a16="http://schemas.microsoft.com/office/drawing/2014/main" val="3553332814"/>
                    </a:ext>
                  </a:extLst>
                </a:gridCol>
                <a:gridCol w="1886124">
                  <a:extLst>
                    <a:ext uri="{9D8B030D-6E8A-4147-A177-3AD203B41FA5}">
                      <a16:colId xmlns:a16="http://schemas.microsoft.com/office/drawing/2014/main" val="3305932094"/>
                    </a:ext>
                  </a:extLst>
                </a:gridCol>
                <a:gridCol w="1886124">
                  <a:extLst>
                    <a:ext uri="{9D8B030D-6E8A-4147-A177-3AD203B41FA5}">
                      <a16:colId xmlns:a16="http://schemas.microsoft.com/office/drawing/2014/main" val="1856904428"/>
                    </a:ext>
                  </a:extLst>
                </a:gridCol>
              </a:tblGrid>
              <a:tr h="221600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Rockwell" panose="02060603020205020403" pitchFamily="18" charset="0"/>
                        </a:rPr>
                        <a:t>Data Element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41E4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Rockwell" panose="02060603020205020403" pitchFamily="18" charset="0"/>
                        </a:rPr>
                        <a:t>Transformation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41E4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Rockwell" panose="02060603020205020403" pitchFamily="18" charset="0"/>
                        </a:rPr>
                        <a:t>Data Element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41E4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Rockwell" panose="02060603020205020403" pitchFamily="18" charset="0"/>
                        </a:rPr>
                        <a:t>Transformation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41E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119644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Pitch type (target)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Ordinal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Inning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Rockwell" panose="02060603020205020403" pitchFamily="18" charset="0"/>
                        </a:rPr>
                        <a:t>MinMax</a:t>
                      </a:r>
                      <a:r>
                        <a:rPr lang="en-US" sz="1100" dirty="0">
                          <a:latin typeface="Rockwell" panose="02060603020205020403" pitchFamily="18" charset="0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992005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 stance (left/right)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Categorical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Outs during at bat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 Scaling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Rockwell" panose="02060603020205020403" pitchFamily="18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6484681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Infield alignment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Categorical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whiffs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 Scaling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Rockwell" panose="02060603020205020403" pitchFamily="18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4061524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Outfield alignment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Categorial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swings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 Scaling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Rockwell" panose="02060603020205020403" pitchFamily="18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6583573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Balls and strikes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Categorical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takes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 Scaling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Rockwell" panose="02060603020205020403" pitchFamily="18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065254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Runners on base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Categorical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strikeouts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 Scaling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Rockwell" panose="02060603020205020403" pitchFamily="18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7167076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Nationals (home/away)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Categorical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walks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 Scaling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Rockwell" panose="02060603020205020403" pitchFamily="18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5091020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batting average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Already standardized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singles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 Scaling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Rockwell" panose="02060603020205020403" pitchFamily="18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7578670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slugging percentage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Rockwell" panose="02060603020205020403" pitchFamily="18" charset="0"/>
                        </a:rPr>
                        <a:t>MinMax</a:t>
                      </a:r>
                      <a:r>
                        <a:rPr lang="en-US" sz="1100" dirty="0">
                          <a:latin typeface="Rockwell" panose="02060603020205020403" pitchFamily="18" charset="0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doubles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</a:t>
                      </a: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8476157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isolated power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Rockwell" panose="02060603020205020403" pitchFamily="18" charset="0"/>
                        </a:rPr>
                        <a:t>MinMax</a:t>
                      </a:r>
                      <a:r>
                        <a:rPr lang="en-US" sz="1100" dirty="0">
                          <a:latin typeface="Rockwell" panose="02060603020205020403" pitchFamily="18" charset="0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Batters triples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</a:t>
                      </a: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0142485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BA on balls in play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Already standardized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Batters homeruns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</a:t>
                      </a: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7461599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Pitch number (per at bat)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 err="1">
                          <a:latin typeface="Rockwell" panose="02060603020205020403" pitchFamily="18" charset="0"/>
                        </a:rPr>
                        <a:t>MinMax</a:t>
                      </a:r>
                      <a:r>
                        <a:rPr lang="en-US" sz="1100" dirty="0">
                          <a:latin typeface="Rockwell" panose="02060603020205020403" pitchFamily="18" charset="0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contact types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</a:t>
                      </a: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5339427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Pitch number (per batter per game)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Rockwell" panose="02060603020205020403" pitchFamily="18" charset="0"/>
                        </a:rPr>
                        <a:t>MinMax</a:t>
                      </a:r>
                      <a:r>
                        <a:rPr lang="en-US" sz="1100" dirty="0">
                          <a:latin typeface="Rockwell" panose="02060603020205020403" pitchFamily="18" charset="0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RBIs 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</a:t>
                      </a: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5660906"/>
                  </a:ext>
                </a:extLst>
              </a:tr>
              <a:tr h="203132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Pitch number (per batter per season)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 err="1">
                          <a:latin typeface="Rockwell" panose="02060603020205020403" pitchFamily="18" charset="0"/>
                        </a:rPr>
                        <a:t>MinMax</a:t>
                      </a:r>
                      <a:r>
                        <a:rPr lang="en-US" sz="1100" dirty="0">
                          <a:latin typeface="Rockwell" panose="02060603020205020403" pitchFamily="18" charset="0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Rockwell" panose="02060603020205020403" pitchFamily="18" charset="0"/>
                        </a:rPr>
                        <a:t>Batter’s sacrifices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MinMax</a:t>
                      </a: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 Scaling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00429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063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The Random Forest performed best in initial testing</a:t>
            </a:r>
            <a:endParaRPr sz="220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2"/>
            <a:ext cx="8025300" cy="770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The table below outlines the models assessed in this analysis to include default results, cross validation (CV) scores</a:t>
            </a: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17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A7D03B59-1AB2-45FC-A995-452EDA5A01AE}"/>
              </a:ext>
            </a:extLst>
          </p:cNvPr>
          <p:cNvGraphicFramePr>
            <a:graphicFrameLocks noGrp="1"/>
          </p:cNvGraphicFramePr>
          <p:nvPr/>
        </p:nvGraphicFramePr>
        <p:xfrm>
          <a:off x="430250" y="2233552"/>
          <a:ext cx="8025300" cy="24908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23370">
                  <a:extLst>
                    <a:ext uri="{9D8B030D-6E8A-4147-A177-3AD203B41FA5}">
                      <a16:colId xmlns:a16="http://schemas.microsoft.com/office/drawing/2014/main" val="200986128"/>
                    </a:ext>
                  </a:extLst>
                </a:gridCol>
                <a:gridCol w="2450965">
                  <a:extLst>
                    <a:ext uri="{9D8B030D-6E8A-4147-A177-3AD203B41FA5}">
                      <a16:colId xmlns:a16="http://schemas.microsoft.com/office/drawing/2014/main" val="2730219963"/>
                    </a:ext>
                  </a:extLst>
                </a:gridCol>
                <a:gridCol w="2450965">
                  <a:extLst>
                    <a:ext uri="{9D8B030D-6E8A-4147-A177-3AD203B41FA5}">
                      <a16:colId xmlns:a16="http://schemas.microsoft.com/office/drawing/2014/main" val="3222411901"/>
                    </a:ext>
                  </a:extLst>
                </a:gridCol>
              </a:tblGrid>
              <a:tr h="27676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Rockwell" panose="02060603020205020403" pitchFamily="18" charset="0"/>
                        </a:rPr>
                        <a:t>Model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1E4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Rockwell" panose="02060603020205020403" pitchFamily="18" charset="0"/>
                        </a:rPr>
                        <a:t>Default Accuracy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1E4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Rockwell" panose="02060603020205020403" pitchFamily="18" charset="0"/>
                        </a:rPr>
                        <a:t>CV Accuracy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1E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0286390"/>
                  </a:ext>
                </a:extLst>
              </a:tr>
              <a:tr h="276761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Dummy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Rockwell" panose="02060603020205020403" pitchFamily="18" charset="0"/>
                        </a:rPr>
                        <a:t>33.3%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n/a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513619"/>
                  </a:ext>
                </a:extLst>
              </a:tr>
              <a:tr h="276761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Linear Regression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42.5%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n/a</a:t>
                      </a:r>
                      <a:endParaRPr lang="en-US" sz="1200" b="0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667742"/>
                  </a:ext>
                </a:extLst>
              </a:tr>
              <a:tr h="276761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Decision Tree Classifier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99.9%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45.2%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079575"/>
                  </a:ext>
                </a:extLst>
              </a:tr>
              <a:tr h="276761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Random Forest Classifier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99.9%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54.2%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89560"/>
                  </a:ext>
                </a:extLst>
              </a:tr>
              <a:tr h="276761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Gradient Boosting Classifier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46.6%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54.1%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509592"/>
                  </a:ext>
                </a:extLst>
              </a:tr>
              <a:tr h="276761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Ada Boost Decision Tree Classifier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99.9%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53.2%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5273357"/>
                  </a:ext>
                </a:extLst>
              </a:tr>
              <a:tr h="276761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Support Vector Classifier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33.8%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38.0%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6183649"/>
                  </a:ext>
                </a:extLst>
              </a:tr>
              <a:tr h="276761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Rockwell" panose="02060603020205020403" pitchFamily="18" charset="0"/>
                        </a:rPr>
                        <a:t>MLP Classifier</a:t>
                      </a: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65.4%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ckwell" panose="02060603020205020403" pitchFamily="18" charset="0"/>
                          <a:ea typeface="+mn-ea"/>
                          <a:cs typeface="+mn-cs"/>
                          <a:sym typeface="Arial"/>
                        </a:rPr>
                        <a:t>51.9%</a:t>
                      </a:r>
                      <a:endParaRPr lang="en-US" sz="1200" b="1" dirty="0">
                        <a:latin typeface="Rockwell" panose="02060603020205020403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0D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6371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7490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The experiment process followed the CRISP-DM framework</a:t>
            </a:r>
            <a:endParaRPr sz="220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49" y="1462722"/>
            <a:ext cx="4699439" cy="334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In the spirit of the cross industry process for data mining (CRISP-DM) framework, this experiment included several iterations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The selection and tuning of different models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Just Max Scherzer’s pitches for 2019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Scherzer’s pitches from 2015 to 2019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All pitchers from 2015-2019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Different standardization techniques for batters and other statistics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Different feature engineering techniques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Different pitch type groupings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18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9042F6-22F9-4D26-8CEA-C2FFD1739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9689" y="1079156"/>
            <a:ext cx="3584061" cy="358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28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Confusion matrix for final, tuned Random Forest model </a:t>
            </a:r>
            <a:endParaRPr sz="2200" b="1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19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A1FADD-68A9-4118-A2C7-907964DD64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0" t="1254" r="1"/>
          <a:stretch/>
        </p:blipFill>
        <p:spPr>
          <a:xfrm>
            <a:off x="1925170" y="978320"/>
            <a:ext cx="5293659" cy="38816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C141FC-C12B-4F0E-B2D2-ED3DA8A94E23}"/>
              </a:ext>
            </a:extLst>
          </p:cNvPr>
          <p:cNvSpPr txBox="1"/>
          <p:nvPr/>
        </p:nvSpPr>
        <p:spPr>
          <a:xfrm>
            <a:off x="7218829" y="3805229"/>
            <a:ext cx="163285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FF = Fastball</a:t>
            </a:r>
          </a:p>
          <a:p>
            <a:r>
              <a:rPr lang="en-US" sz="1100" dirty="0"/>
              <a:t>CH = Change-up</a:t>
            </a:r>
          </a:p>
          <a:p>
            <a:r>
              <a:rPr lang="en-US" sz="1100" dirty="0"/>
              <a:t>MM = Movement pitch</a:t>
            </a:r>
          </a:p>
        </p:txBody>
      </p:sp>
    </p:spTree>
    <p:extLst>
      <p:ext uri="{BB962C8B-B14F-4D97-AF65-F5344CB8AC3E}">
        <p14:creationId xmlns:p14="http://schemas.microsoft.com/office/powerpoint/2010/main" val="3012021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The Slot-</a:t>
            </a:r>
            <a:r>
              <a:rPr lang="en-US" sz="2200" b="0" i="0" u="none" strike="noStrike" cap="none" dirty="0" err="1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ification</a:t>
            </a:r>
            <a:r>
              <a:rPr lang="en-US" sz="2200" b="0" i="0" u="none" strike="noStrike" cap="none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 of Baseball: A study in predicting the next pitch</a:t>
            </a:r>
            <a:endParaRPr sz="2200" b="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4"/>
            <a:ext cx="8025300" cy="2548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Goal is to predict the next pitch type a Major League Baseball (MLB) pitcher will throw given the current scenario in a game that performs better than simply guessing the pitcher’s most frequent pitch</a:t>
            </a: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Applications of this study include sports gambling applications, in-game coaching strategy, and/or any other gamification of the MLB</a:t>
            </a:r>
            <a:endParaRPr lang="en-US" dirty="0"/>
          </a:p>
          <a:p>
            <a:pPr lvl="1">
              <a:buSzPts val="1800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2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BE99F07-1284-49E3-B32A-F4E87FF9C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66DA9A-7204-4BC3-B124-EFE3C646A5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8345" y="3607097"/>
            <a:ext cx="2327310" cy="15364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4D9009-05C9-46A9-BE72-C3FE43B43072}"/>
              </a:ext>
            </a:extLst>
          </p:cNvPr>
          <p:cNvSpPr txBox="1"/>
          <p:nvPr/>
        </p:nvSpPr>
        <p:spPr>
          <a:xfrm>
            <a:off x="3526069" y="3275901"/>
            <a:ext cx="650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BF0D3E"/>
                </a:solidFill>
                <a:latin typeface="Algerian" panose="04020705040A02060702" pitchFamily="82" charset="0"/>
              </a:rPr>
              <a:t>?</a:t>
            </a:r>
            <a:endParaRPr lang="en-US" b="1" dirty="0">
              <a:solidFill>
                <a:srgbClr val="BF0D3E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303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Input data to the pitch prediction model derive from a scorecard</a:t>
            </a:r>
            <a:endParaRPr sz="220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4"/>
            <a:ext cx="8025300" cy="1035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This study includes data that would be on any scorecard</a:t>
            </a: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Any MLB scoreboard provides good summary of this project’s data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3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F5CA81-DCF5-471F-BB78-CDA42FAC9F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5650" y="2445825"/>
            <a:ext cx="36727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171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E6D55F7-1C11-4375-9EF0-B7C36F69ACAD}"/>
              </a:ext>
            </a:extLst>
          </p:cNvPr>
          <p:cNvSpPr/>
          <p:nvPr/>
        </p:nvSpPr>
        <p:spPr>
          <a:xfrm>
            <a:off x="1" y="1"/>
            <a:ext cx="9144000" cy="5143500"/>
          </a:xfrm>
          <a:prstGeom prst="rect">
            <a:avLst/>
          </a:prstGeom>
          <a:blipFill dpi="0" rotWithShape="1">
            <a:blip r:embed="rId4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33AE338-8C8F-4C93-A79D-BEF59FBBBBBD}"/>
              </a:ext>
            </a:extLst>
          </p:cNvPr>
          <p:cNvSpPr/>
          <p:nvPr/>
        </p:nvSpPr>
        <p:spPr>
          <a:xfrm>
            <a:off x="5187042" y="3739243"/>
            <a:ext cx="2231572" cy="908957"/>
          </a:xfrm>
          <a:prstGeom prst="ellipse">
            <a:avLst/>
          </a:prstGeom>
          <a:blipFill dpi="0" rotWithShape="1">
            <a:blip r:embed="rId4"/>
            <a:srcRect/>
            <a:stretch>
              <a:fillRect l="-232439" t="-411380" r="-77317" b="-5449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69C372A-834A-44EF-A801-3965F28502CA}"/>
              </a:ext>
            </a:extLst>
          </p:cNvPr>
          <p:cNvSpPr/>
          <p:nvPr/>
        </p:nvSpPr>
        <p:spPr>
          <a:xfrm>
            <a:off x="2068285" y="3494313"/>
            <a:ext cx="1888673" cy="685801"/>
          </a:xfrm>
          <a:prstGeom prst="ellipse">
            <a:avLst/>
          </a:prstGeom>
          <a:blipFill dpi="0" rotWithShape="1">
            <a:blip r:embed="rId4"/>
            <a:srcRect/>
            <a:stretch>
              <a:fillRect l="-109511" t="-509526" r="-274639" b="-1404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022FE2B-FD10-4DEB-B1B3-69D80C442764}"/>
              </a:ext>
            </a:extLst>
          </p:cNvPr>
          <p:cNvSpPr/>
          <p:nvPr/>
        </p:nvSpPr>
        <p:spPr>
          <a:xfrm>
            <a:off x="4887685" y="2041071"/>
            <a:ext cx="1257301" cy="1594758"/>
          </a:xfrm>
          <a:prstGeom prst="ellipse">
            <a:avLst/>
          </a:prstGeom>
          <a:blipFill dpi="0" rotWithShape="1">
            <a:blip r:embed="rId4"/>
            <a:srcRect/>
            <a:stretch>
              <a:fillRect l="-388745" t="-127986" r="-238528" b="-945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7CCE4B4-60C4-470E-A404-9F73B451ABE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811F99-3D10-4203-B301-FAB700710D83}"/>
              </a:ext>
            </a:extLst>
          </p:cNvPr>
          <p:cNvSpPr txBox="1"/>
          <p:nvPr/>
        </p:nvSpPr>
        <p:spPr>
          <a:xfrm>
            <a:off x="1431471" y="2971092"/>
            <a:ext cx="2705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tx1"/>
                </a:solidFill>
                <a:latin typeface="Rockwell" panose="02060603020205020403" pitchFamily="18" charset="0"/>
              </a:rPr>
              <a:t>Pitcher metrics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A7B1C38-41BE-441D-86BB-10FC5F01A186}"/>
              </a:ext>
            </a:extLst>
          </p:cNvPr>
          <p:cNvSpPr txBox="1"/>
          <p:nvPr/>
        </p:nvSpPr>
        <p:spPr>
          <a:xfrm>
            <a:off x="4299857" y="1545771"/>
            <a:ext cx="2705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tx1"/>
                </a:solidFill>
                <a:latin typeface="Rockwell" panose="02060603020205020403" pitchFamily="18" charset="0"/>
              </a:rPr>
              <a:t>Batter metrics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6355F0-5649-4ED1-9392-DD1C96CD21C8}"/>
              </a:ext>
            </a:extLst>
          </p:cNvPr>
          <p:cNvSpPr txBox="1"/>
          <p:nvPr/>
        </p:nvSpPr>
        <p:spPr>
          <a:xfrm>
            <a:off x="5976255" y="3164316"/>
            <a:ext cx="2705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tx1"/>
                </a:solidFill>
                <a:latin typeface="Rockwell" panose="02060603020205020403" pitchFamily="18" charset="0"/>
              </a:rPr>
              <a:t>Game situation</a:t>
            </a:r>
          </a:p>
        </p:txBody>
      </p:sp>
    </p:spTree>
    <p:extLst>
      <p:ext uri="{BB962C8B-B14F-4D97-AF65-F5344CB8AC3E}">
        <p14:creationId xmlns:p14="http://schemas.microsoft.com/office/powerpoint/2010/main" val="347205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playball orga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3" grpId="0"/>
      <p:bldP spid="29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Data for this study includes almost 600,000 observations</a:t>
            </a:r>
            <a:endParaRPr sz="2200" b="1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4"/>
            <a:ext cx="8025300" cy="246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Data collected for this study derive from MLB’s </a:t>
            </a:r>
            <a:r>
              <a:rPr lang="en-US" sz="1800" dirty="0" err="1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PITCHf</a:t>
            </a: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/x stats from </a:t>
            </a:r>
            <a:r>
              <a:rPr lang="en-US" sz="1800" b="1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2019</a:t>
            </a: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 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Every pitch thrown by a pitcher with at least 750 pitches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Every </a:t>
            </a:r>
            <a:r>
              <a:rPr lang="en-US" sz="1600" b="1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batter’s statistics</a:t>
            </a: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 as of the beginning of each game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Features created from the initial data include: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Running pitch totals </a:t>
            </a: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for each pitcher per </a:t>
            </a:r>
            <a:r>
              <a:rPr lang="en-US" sz="1600" b="1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at-bat, game, batter, and season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Running batter’s statistics </a:t>
            </a: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per the beginning of each game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Clustering</a:t>
            </a: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 of all MLB batters into </a:t>
            </a:r>
            <a:r>
              <a:rPr lang="en-US" sz="1600" b="1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four groups </a:t>
            </a:r>
            <a:r>
              <a:rPr lang="en-US" sz="16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included in the modeling</a:t>
            </a:r>
          </a:p>
          <a:p>
            <a:pPr marL="640080" lvl="2" indent="-285750">
              <a:buSzPts val="1800"/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5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F51950-ED5E-488B-9253-F220DBE1CC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0" t="31993" r="16403" b="30798"/>
          <a:stretch/>
        </p:blipFill>
        <p:spPr>
          <a:xfrm rot="21017779">
            <a:off x="7161908" y="4659228"/>
            <a:ext cx="1836223" cy="2669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52DA553-A6E8-4809-89B4-65C74D0FEBA4}"/>
              </a:ext>
            </a:extLst>
          </p:cNvPr>
          <p:cNvSpPr txBox="1"/>
          <p:nvPr/>
        </p:nvSpPr>
        <p:spPr>
          <a:xfrm>
            <a:off x="4063496" y="3775443"/>
            <a:ext cx="1888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75000"/>
                  </a:schemeClr>
                </a:solidFill>
                <a:latin typeface="Rockwell" panose="02060603020205020403" pitchFamily="18" charset="0"/>
              </a:rPr>
              <a:t>373 Pitchers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F9A312-939C-487B-9B85-D5537742BE87}"/>
              </a:ext>
            </a:extLst>
          </p:cNvPr>
          <p:cNvSpPr txBox="1"/>
          <p:nvPr/>
        </p:nvSpPr>
        <p:spPr>
          <a:xfrm>
            <a:off x="7222814" y="3775443"/>
            <a:ext cx="17462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75000"/>
                  </a:schemeClr>
                </a:solidFill>
                <a:latin typeface="Rockwell" panose="02060603020205020403" pitchFamily="18" charset="0"/>
              </a:rPr>
              <a:t>990 Batters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79F47B-E4DB-4272-B88D-4CD7CE3B6371}"/>
              </a:ext>
            </a:extLst>
          </p:cNvPr>
          <p:cNvSpPr txBox="1"/>
          <p:nvPr/>
        </p:nvSpPr>
        <p:spPr>
          <a:xfrm>
            <a:off x="430250" y="3775443"/>
            <a:ext cx="2361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75000"/>
                  </a:schemeClr>
                </a:solidFill>
                <a:latin typeface="Rockwell" panose="02060603020205020403" pitchFamily="18" charset="0"/>
              </a:rPr>
              <a:t>595,412 Pitches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42A6D9A-8BFD-472E-913C-BF3EB8B47F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4630" y="4273896"/>
            <a:ext cx="666824" cy="66283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14DE22D-8B2D-4E44-9906-8B1D46E2A9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982" y="4273896"/>
            <a:ext cx="666824" cy="66283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409605A-6060-4A8F-BDB3-AB19E88145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394" y="4273896"/>
            <a:ext cx="666824" cy="66283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1CF806F-1616-4069-BCD3-54027A03BC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1218" y="4273896"/>
            <a:ext cx="666824" cy="6628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BE39E1-A3B9-42AC-9527-537CEBFB76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7806" y="4273896"/>
            <a:ext cx="666824" cy="66283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0D57DB8-4551-42B7-A05B-F6D37AD49E5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387" t="4215" r="10114" b="6084"/>
          <a:stretch/>
        </p:blipFill>
        <p:spPr>
          <a:xfrm>
            <a:off x="5216412" y="4216418"/>
            <a:ext cx="666825" cy="83657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E7FD5FE-B012-46F3-9A5F-D20C2C1734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387" t="4215" r="10114" b="6084"/>
          <a:stretch/>
        </p:blipFill>
        <p:spPr>
          <a:xfrm>
            <a:off x="4874964" y="4216418"/>
            <a:ext cx="666825" cy="83657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E1C8BFC-A326-4FE9-A958-DDB19A7558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387" t="4215" r="10114" b="6084"/>
          <a:stretch/>
        </p:blipFill>
        <p:spPr>
          <a:xfrm>
            <a:off x="4533517" y="4216418"/>
            <a:ext cx="666825" cy="83657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056DE85-9E73-4B30-86A5-28BC6CEBC80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387" t="4215" r="10114" b="6084"/>
          <a:stretch/>
        </p:blipFill>
        <p:spPr>
          <a:xfrm>
            <a:off x="4192070" y="4216418"/>
            <a:ext cx="666825" cy="8365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BD1EB5-7149-437C-A156-CA3F129FAEB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387" t="4215" r="10114" b="6084"/>
          <a:stretch/>
        </p:blipFill>
        <p:spPr>
          <a:xfrm>
            <a:off x="3850623" y="4216418"/>
            <a:ext cx="666825" cy="83657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84DFE03-88A5-429F-976C-A2C72915B2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0" t="31993" r="16403" b="30798"/>
          <a:stretch/>
        </p:blipFill>
        <p:spPr>
          <a:xfrm rot="21017779">
            <a:off x="7140572" y="4562209"/>
            <a:ext cx="1836223" cy="26696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DD1697C-8256-49CD-8C52-1317B422C6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0" t="31993" r="16403" b="30798"/>
          <a:stretch/>
        </p:blipFill>
        <p:spPr>
          <a:xfrm rot="21017779">
            <a:off x="7119236" y="4451321"/>
            <a:ext cx="1836223" cy="26696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DFA7D75-40BF-478D-9E6A-97E821410F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0" t="31993" r="16403" b="30798"/>
          <a:stretch/>
        </p:blipFill>
        <p:spPr>
          <a:xfrm rot="21017779">
            <a:off x="7087843" y="4349283"/>
            <a:ext cx="1836223" cy="26696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A396150-7D74-4E90-A42F-93EFECAA47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0" t="31993" r="16403" b="30798"/>
          <a:stretch/>
        </p:blipFill>
        <p:spPr>
          <a:xfrm rot="21017779">
            <a:off x="7077393" y="4235589"/>
            <a:ext cx="1836223" cy="26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85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2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2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2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2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2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2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2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2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2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2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2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2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11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i="0" u="none" strike="noStrike" cap="none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Pitch types focused on three groups</a:t>
            </a:r>
            <a:endParaRPr sz="220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4"/>
            <a:ext cx="8025300" cy="693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The pitch types in this experiment were grouped as either fastballs, change-ups, or movement pitches.</a:t>
            </a: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6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70580CB-4471-45B4-8EFF-878BACB0967E}"/>
              </a:ext>
            </a:extLst>
          </p:cNvPr>
          <p:cNvSpPr/>
          <p:nvPr/>
        </p:nvSpPr>
        <p:spPr>
          <a:xfrm>
            <a:off x="1360434" y="2156114"/>
            <a:ext cx="6144150" cy="2823634"/>
          </a:xfrm>
          <a:prstGeom prst="rect">
            <a:avLst/>
          </a:prstGeom>
          <a:blipFill dpi="0" rotWithShape="1">
            <a:blip r:embed="rId4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041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6417A08-2711-4EAE-815D-5FC753939CD8}"/>
              </a:ext>
            </a:extLst>
          </p:cNvPr>
          <p:cNvSpPr/>
          <p:nvPr/>
        </p:nvSpPr>
        <p:spPr>
          <a:xfrm>
            <a:off x="5492942" y="2156114"/>
            <a:ext cx="982908" cy="1367367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20438" r="-104662" b="-106502"/>
            </a:stretch>
          </a:blipFill>
          <a:ln>
            <a:solidFill>
              <a:srgbClr val="041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A7CC8AC-8BFC-4296-87EE-64D545877F9F}"/>
              </a:ext>
            </a:extLst>
          </p:cNvPr>
          <p:cNvSpPr/>
          <p:nvPr/>
        </p:nvSpPr>
        <p:spPr>
          <a:xfrm>
            <a:off x="1360434" y="2156114"/>
            <a:ext cx="982908" cy="1367367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3" r="-525102" b="-106502"/>
            </a:stretch>
          </a:blipFill>
          <a:ln>
            <a:solidFill>
              <a:srgbClr val="041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B1EDD4A-AE9C-4413-AEC7-521970ACD064}"/>
              </a:ext>
            </a:extLst>
          </p:cNvPr>
          <p:cNvSpPr/>
          <p:nvPr/>
        </p:nvSpPr>
        <p:spPr>
          <a:xfrm>
            <a:off x="1360434" y="2156114"/>
            <a:ext cx="6144150" cy="2823634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041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1471A5E-DB4F-4FCF-A6B4-D02BAF354792}"/>
              </a:ext>
            </a:extLst>
          </p:cNvPr>
          <p:cNvSpPr txBox="1"/>
          <p:nvPr/>
        </p:nvSpPr>
        <p:spPr>
          <a:xfrm>
            <a:off x="1326784" y="2727521"/>
            <a:ext cx="1050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75000"/>
                  </a:schemeClr>
                </a:solidFill>
                <a:latin typeface="Rockwell" panose="02060603020205020403" pitchFamily="18" charset="0"/>
              </a:rPr>
              <a:t>Fastball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62FAA23-F386-4ADF-9595-D487A0F68E2F}"/>
              </a:ext>
            </a:extLst>
          </p:cNvPr>
          <p:cNvSpPr txBox="1"/>
          <p:nvPr/>
        </p:nvSpPr>
        <p:spPr>
          <a:xfrm>
            <a:off x="5314146" y="2771065"/>
            <a:ext cx="1394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75000"/>
                  </a:schemeClr>
                </a:solidFill>
                <a:latin typeface="Rockwell" panose="02060603020205020403" pitchFamily="18" charset="0"/>
              </a:rPr>
              <a:t>Change-Up</a:t>
            </a:r>
          </a:p>
        </p:txBody>
      </p:sp>
    </p:spTree>
    <p:extLst>
      <p:ext uri="{BB962C8B-B14F-4D97-AF65-F5344CB8AC3E}">
        <p14:creationId xmlns:p14="http://schemas.microsoft.com/office/powerpoint/2010/main" val="261776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250"/>
                            </p:stCondLst>
                            <p:childTnLst>
                              <p:par>
                                <p:cTn id="1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1" grpId="0" animBg="1"/>
      <p:bldP spid="42" grpId="0" animBg="1"/>
      <p:bldP spid="43" grpId="0" animBg="1"/>
      <p:bldP spid="43" grpId="1" animBg="1"/>
      <p:bldP spid="44" grpId="0"/>
      <p:bldP spid="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The model outperforms naïve approach for fastballs and </a:t>
            </a:r>
            <a:r>
              <a:rPr lang="en-US" sz="2200" dirty="0" err="1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offspeed</a:t>
            </a:r>
            <a:endParaRPr sz="220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7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sp>
        <p:nvSpPr>
          <p:cNvPr id="12" name="Google Shape;75;p17">
            <a:extLst>
              <a:ext uri="{FF2B5EF4-FFF2-40B4-BE49-F238E27FC236}">
                <a16:creationId xmlns:a16="http://schemas.microsoft.com/office/drawing/2014/main" id="{62062116-B396-4B57-BD89-8DD406EC1288}"/>
              </a:ext>
            </a:extLst>
          </p:cNvPr>
          <p:cNvSpPr txBox="1"/>
          <p:nvPr/>
        </p:nvSpPr>
        <p:spPr>
          <a:xfrm>
            <a:off x="430250" y="1462724"/>
            <a:ext cx="8025300" cy="1420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By subtracting naïve predictions from the model’s predictions, the model outperforms picking the most frequent pitch type thrown</a:t>
            </a: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dk1"/>
              </a:solidFill>
              <a:latin typeface="Wingdings 2" panose="05020102010507070707" pitchFamily="18" charset="2"/>
              <a:cs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Movement pitches include seven pitch types and higher variability is expected given the parameters of this experiment</a:t>
            </a: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CEF462-02B3-4D2C-BC34-5D4835D2A8D7}"/>
              </a:ext>
            </a:extLst>
          </p:cNvPr>
          <p:cNvSpPr/>
          <p:nvPr/>
        </p:nvSpPr>
        <p:spPr>
          <a:xfrm>
            <a:off x="3380262" y="3125546"/>
            <a:ext cx="1024467" cy="1349086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02329" r="-97411" b="-109300"/>
            </a:stretch>
          </a:blipFill>
          <a:ln>
            <a:solidFill>
              <a:srgbClr val="041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E071E3-6645-46D7-BE3C-A062F0C610F2}"/>
              </a:ext>
            </a:extLst>
          </p:cNvPr>
          <p:cNvSpPr/>
          <p:nvPr/>
        </p:nvSpPr>
        <p:spPr>
          <a:xfrm>
            <a:off x="838601" y="3129780"/>
            <a:ext cx="959433" cy="1340619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540394" b="-110622"/>
            </a:stretch>
          </a:blipFill>
          <a:ln>
            <a:solidFill>
              <a:srgbClr val="041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48C9E32-9E1C-48E8-B672-52ED7669E02B}"/>
              </a:ext>
            </a:extLst>
          </p:cNvPr>
          <p:cNvGrpSpPr/>
          <p:nvPr/>
        </p:nvGrpSpPr>
        <p:grpSpPr>
          <a:xfrm>
            <a:off x="5986957" y="2994313"/>
            <a:ext cx="2468593" cy="1611552"/>
            <a:chOff x="5877432" y="3314130"/>
            <a:chExt cx="2468593" cy="161155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2557E1-29FE-4BE8-9023-362FEB0DB94E}"/>
                </a:ext>
              </a:extLst>
            </p:cNvPr>
            <p:cNvSpPr/>
            <p:nvPr/>
          </p:nvSpPr>
          <p:spPr>
            <a:xfrm>
              <a:off x="6617475" y="3314130"/>
              <a:ext cx="988508" cy="1349087"/>
            </a:xfrm>
            <a:prstGeom prst="rect">
              <a:avLst/>
            </a:prstGeo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01980" t="-109300" r="-419578"/>
              </a:stretch>
            </a:blipFill>
            <a:ln>
              <a:solidFill>
                <a:srgbClr val="041E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824C6B3-0846-414A-8F85-5C1C284ADBC0}"/>
                </a:ext>
              </a:extLst>
            </p:cNvPr>
            <p:cNvSpPr/>
            <p:nvPr/>
          </p:nvSpPr>
          <p:spPr>
            <a:xfrm>
              <a:off x="5877432" y="3576595"/>
              <a:ext cx="1024468" cy="1349087"/>
            </a:xfrm>
            <a:prstGeom prst="rect">
              <a:avLst/>
            </a:prstGeo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98612" t="-109300" r="-301130"/>
              </a:stretch>
            </a:blipFill>
            <a:ln>
              <a:solidFill>
                <a:srgbClr val="041E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7B2CF08-6E1F-4CB9-BC5D-97D12C662AEE}"/>
                </a:ext>
              </a:extLst>
            </p:cNvPr>
            <p:cNvSpPr/>
            <p:nvPr/>
          </p:nvSpPr>
          <p:spPr>
            <a:xfrm>
              <a:off x="7321558" y="3606230"/>
              <a:ext cx="1024467" cy="1289819"/>
            </a:xfrm>
            <a:prstGeom prst="rect">
              <a:avLst/>
            </a:prstGeo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202327" r="-297411" b="-118917"/>
              </a:stretch>
            </a:blipFill>
            <a:ln>
              <a:solidFill>
                <a:srgbClr val="041E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5A31BA2-F882-4110-A635-1BF09B6B99B7}"/>
              </a:ext>
            </a:extLst>
          </p:cNvPr>
          <p:cNvSpPr txBox="1"/>
          <p:nvPr/>
        </p:nvSpPr>
        <p:spPr>
          <a:xfrm>
            <a:off x="714301" y="3035300"/>
            <a:ext cx="10837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n>
                  <a:solidFill>
                    <a:srgbClr val="041E42"/>
                  </a:solidFill>
                </a:ln>
                <a:solidFill>
                  <a:srgbClr val="3F7F00"/>
                </a:solidFill>
                <a:latin typeface="Wingdings 2" panose="05020102010507070707" pitchFamily="18" charset="2"/>
              </a:rPr>
              <a:t>P</a:t>
            </a:r>
            <a:endParaRPr lang="en-US" b="1" dirty="0">
              <a:ln>
                <a:solidFill>
                  <a:srgbClr val="041E42"/>
                </a:solidFill>
              </a:ln>
              <a:solidFill>
                <a:srgbClr val="3F7F00"/>
              </a:solidFill>
              <a:latin typeface="Wingdings 2" panose="05020102010507070707" pitchFamily="18" charset="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976984-768B-4DE2-A83D-068C7E466376}"/>
              </a:ext>
            </a:extLst>
          </p:cNvPr>
          <p:cNvSpPr txBox="1"/>
          <p:nvPr/>
        </p:nvSpPr>
        <p:spPr>
          <a:xfrm>
            <a:off x="6679388" y="2994313"/>
            <a:ext cx="10837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n>
                  <a:solidFill>
                    <a:srgbClr val="041E42"/>
                  </a:solidFill>
                </a:ln>
                <a:solidFill>
                  <a:srgbClr val="BF0D3E"/>
                </a:solidFill>
                <a:latin typeface="Wingdings 2" panose="05020102010507070707" pitchFamily="18" charset="2"/>
              </a:rPr>
              <a:t>O</a:t>
            </a:r>
            <a:endParaRPr lang="en-US" b="1" dirty="0">
              <a:ln>
                <a:solidFill>
                  <a:srgbClr val="041E42"/>
                </a:solidFill>
              </a:ln>
              <a:solidFill>
                <a:srgbClr val="BF0D3E"/>
              </a:solidFill>
              <a:latin typeface="Wingdings 2" panose="05020102010507070707" pitchFamily="18" charset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7EA937-CCF0-426A-A132-BFDBD14773C2}"/>
              </a:ext>
            </a:extLst>
          </p:cNvPr>
          <p:cNvSpPr txBox="1"/>
          <p:nvPr/>
        </p:nvSpPr>
        <p:spPr>
          <a:xfrm>
            <a:off x="3296086" y="3015259"/>
            <a:ext cx="10837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n>
                  <a:solidFill>
                    <a:srgbClr val="041E42"/>
                  </a:solidFill>
                </a:ln>
                <a:solidFill>
                  <a:srgbClr val="3F7F00"/>
                </a:solidFill>
                <a:latin typeface="Wingdings 2" panose="05020102010507070707" pitchFamily="18" charset="2"/>
              </a:rPr>
              <a:t>P</a:t>
            </a:r>
            <a:endParaRPr lang="en-US" b="1" dirty="0">
              <a:ln>
                <a:solidFill>
                  <a:srgbClr val="041E42"/>
                </a:solidFill>
              </a:ln>
              <a:solidFill>
                <a:srgbClr val="3F7F00"/>
              </a:solidFill>
              <a:latin typeface="Wingdings 2" panose="05020102010507070707" pitchFamily="18" charset="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551097-EDCA-4CE0-BEE3-01A628218A61}"/>
              </a:ext>
            </a:extLst>
          </p:cNvPr>
          <p:cNvSpPr txBox="1"/>
          <p:nvPr/>
        </p:nvSpPr>
        <p:spPr>
          <a:xfrm>
            <a:off x="731222" y="4561449"/>
            <a:ext cx="1050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75000"/>
                  </a:schemeClr>
                </a:solidFill>
                <a:latin typeface="Rockwell" panose="02060603020205020403" pitchFamily="18" charset="0"/>
              </a:rPr>
              <a:t>Fastball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C6F675-B209-4C1C-BED8-752C0F300A0B}"/>
              </a:ext>
            </a:extLst>
          </p:cNvPr>
          <p:cNvSpPr txBox="1"/>
          <p:nvPr/>
        </p:nvSpPr>
        <p:spPr>
          <a:xfrm>
            <a:off x="3200119" y="4564589"/>
            <a:ext cx="138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75000"/>
                  </a:schemeClr>
                </a:solidFill>
                <a:latin typeface="Rockwell" panose="02060603020205020403" pitchFamily="18" charset="0"/>
              </a:rPr>
              <a:t>Change-UP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32369C2-3199-420B-9506-736ED350EC45}"/>
              </a:ext>
            </a:extLst>
          </p:cNvPr>
          <p:cNvSpPr txBox="1"/>
          <p:nvPr/>
        </p:nvSpPr>
        <p:spPr>
          <a:xfrm>
            <a:off x="6528878" y="4561449"/>
            <a:ext cx="138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75000"/>
                  </a:schemeClr>
                </a:solidFill>
                <a:latin typeface="Rockwell" panose="02060603020205020403" pitchFamily="18" charset="0"/>
              </a:rPr>
              <a:t>Movement</a:t>
            </a:r>
          </a:p>
        </p:txBody>
      </p:sp>
    </p:spTree>
    <p:extLst>
      <p:ext uri="{BB962C8B-B14F-4D97-AF65-F5344CB8AC3E}">
        <p14:creationId xmlns:p14="http://schemas.microsoft.com/office/powerpoint/2010/main" val="3548190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oodba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oodba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Umpire Saying Youre Out-SoundBible.com-182214840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Model performs well with fastballs</a:t>
            </a:r>
            <a:endParaRPr sz="220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8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sp>
        <p:nvSpPr>
          <p:cNvPr id="12" name="Google Shape;75;p17">
            <a:extLst>
              <a:ext uri="{FF2B5EF4-FFF2-40B4-BE49-F238E27FC236}">
                <a16:creationId xmlns:a16="http://schemas.microsoft.com/office/drawing/2014/main" id="{62062116-B396-4B57-BD89-8DD406EC1288}"/>
              </a:ext>
            </a:extLst>
          </p:cNvPr>
          <p:cNvSpPr txBox="1"/>
          <p:nvPr/>
        </p:nvSpPr>
        <p:spPr>
          <a:xfrm>
            <a:off x="430250" y="1462724"/>
            <a:ext cx="8025300" cy="693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Model predicts pitches better for 229 or 373 (</a:t>
            </a:r>
            <a:r>
              <a:rPr lang="en-US" sz="1800" b="1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61.4%</a:t>
            </a: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)</a:t>
            </a: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66B570-2C77-49BB-8A67-E66503FE4E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5721" y="1809419"/>
            <a:ext cx="5892557" cy="3140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01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Model does even better with change-ups</a:t>
            </a:r>
            <a:endParaRPr sz="220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9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039D70-90D0-408A-AD14-6B85F4D90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14" y="64473"/>
            <a:ext cx="902672" cy="4881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C6F51C7-EB58-4007-9DF9-3BA0716D4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5519" y="1809419"/>
            <a:ext cx="5894762" cy="3136392"/>
          </a:xfrm>
          <a:prstGeom prst="rect">
            <a:avLst/>
          </a:prstGeom>
        </p:spPr>
      </p:pic>
      <p:sp>
        <p:nvSpPr>
          <p:cNvPr id="9" name="Google Shape;75;p17">
            <a:extLst>
              <a:ext uri="{FF2B5EF4-FFF2-40B4-BE49-F238E27FC236}">
                <a16:creationId xmlns:a16="http://schemas.microsoft.com/office/drawing/2014/main" id="{B9DB4EAF-6D62-4759-B61E-78AB3D676259}"/>
              </a:ext>
            </a:extLst>
          </p:cNvPr>
          <p:cNvSpPr txBox="1"/>
          <p:nvPr/>
        </p:nvSpPr>
        <p:spPr>
          <a:xfrm>
            <a:off x="430250" y="1462724"/>
            <a:ext cx="8025300" cy="693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Model predicts pitches better for 362 or 373 (</a:t>
            </a:r>
            <a:r>
              <a:rPr lang="en-US" sz="1800" b="1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97.1%</a:t>
            </a: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cs typeface="Roboto"/>
                <a:sym typeface="Roboto"/>
              </a:rPr>
              <a:t>)</a:t>
            </a:r>
            <a:endParaRPr lang="en-US" sz="1600" dirty="0">
              <a:solidFill>
                <a:schemeClr val="dk1"/>
              </a:solidFill>
              <a:latin typeface="Rockwell" panose="02060603020205020403" pitchFamily="18" charset="0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6559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11803</TotalTime>
  <Words>961</Words>
  <Application>Microsoft Office PowerPoint</Application>
  <PresentationFormat>On-screen Show (16:9)</PresentationFormat>
  <Paragraphs>214</Paragraphs>
  <Slides>19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Courier New</vt:lpstr>
      <vt:lpstr>Proxima Nova</vt:lpstr>
      <vt:lpstr>Wingdings 2</vt:lpstr>
      <vt:lpstr>Arial</vt:lpstr>
      <vt:lpstr>Wingdings</vt:lpstr>
      <vt:lpstr>Rockwell</vt:lpstr>
      <vt:lpstr>Algerian</vt:lpstr>
      <vt:lpstr>Roboto</vt:lpstr>
      <vt:lpstr>Gill Sans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Tony Bronko</dc:creator>
  <cp:lastModifiedBy>Tony Bronko</cp:lastModifiedBy>
  <cp:revision>238</cp:revision>
  <cp:lastPrinted>2020-05-27T15:22:47Z</cp:lastPrinted>
  <dcterms:modified xsi:type="dcterms:W3CDTF">2020-05-27T17:55:57Z</dcterms:modified>
</cp:coreProperties>
</file>